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sldIdLst>
    <p:sldId id="257" r:id="rId2"/>
    <p:sldId id="259" r:id="rId3"/>
    <p:sldId id="256" r:id="rId4"/>
    <p:sldId id="258" r:id="rId5"/>
  </p:sldIdLst>
  <p:sldSz cx="12192000" cy="9144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6" autoAdjust="0"/>
    <p:restoredTop sz="94660"/>
  </p:normalViewPr>
  <p:slideViewPr>
    <p:cSldViewPr snapToGrid="0">
      <p:cViewPr varScale="1">
        <p:scale>
          <a:sx n="55" d="100"/>
          <a:sy n="55" d="100"/>
        </p:scale>
        <p:origin x="13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496484"/>
            <a:ext cx="103632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02717"/>
            <a:ext cx="9144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16896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8038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86834"/>
            <a:ext cx="2628900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86834"/>
            <a:ext cx="7734300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342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1370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279653"/>
            <a:ext cx="10515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6119286"/>
            <a:ext cx="10515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1398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434167"/>
            <a:ext cx="51816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434167"/>
            <a:ext cx="51816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72741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86836"/>
            <a:ext cx="105156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241551"/>
            <a:ext cx="5157787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3340100"/>
            <a:ext cx="5157787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241551"/>
            <a:ext cx="5183188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3340100"/>
            <a:ext cx="5183188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448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40884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1399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09600"/>
            <a:ext cx="3932237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16569"/>
            <a:ext cx="6172200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4400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09600"/>
            <a:ext cx="3932237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316569"/>
            <a:ext cx="6172200" cy="64981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926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6836"/>
            <a:ext cx="105156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434167"/>
            <a:ext cx="105156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8475136"/>
            <a:ext cx="2743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89847-8EAC-499B-9CC6-944263BDAD33}" type="datetimeFigureOut">
              <a:rPr lang="fa-IR" smtClean="0"/>
              <a:t>12/09/1437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8475136"/>
            <a:ext cx="411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8475136"/>
            <a:ext cx="2743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65CEB-4720-4C9E-AC74-EB747C0668E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9610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1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r" defTabSz="1219170" rtl="1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r" defTabSz="1219170" rtl="1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r" defTabSz="1219170" rtl="1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r" defTabSz="1219170" rtl="1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r" defTabSz="1219170" rtl="1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r" defTabSz="1219170" rtl="1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r" defTabSz="1219170" rtl="1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r" defTabSz="1219170" rtl="1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r" defTabSz="1219170" rtl="1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r" defTabSz="1219170" rtl="1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86837"/>
            <a:ext cx="10515600" cy="891588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r"/>
            <a:r>
              <a:rPr lang="fa-IR" sz="3600" dirty="0">
                <a:solidFill>
                  <a:schemeClr val="bg1"/>
                </a:solidFill>
                <a:cs typeface="B Titr" panose="00000700000000000000" pitchFamily="2" charset="-78"/>
              </a:rPr>
              <a:t>برنامه </a:t>
            </a:r>
            <a:r>
              <a:rPr lang="fa-IR" sz="3600" dirty="0" smtClean="0">
                <a:solidFill>
                  <a:schemeClr val="bg1"/>
                </a:solidFill>
                <a:cs typeface="B Titr" panose="00000700000000000000" pitchFamily="2" charset="-78"/>
              </a:rPr>
              <a:t>زمانبندی </a:t>
            </a:r>
            <a:r>
              <a:rPr lang="fa-IR" sz="3600" dirty="0">
                <a:solidFill>
                  <a:schemeClr val="bg1"/>
                </a:solidFill>
                <a:cs typeface="B Titr" panose="00000700000000000000" pitchFamily="2" charset="-78"/>
              </a:rPr>
              <a:t>اولین همایش تخصصی مدیریت اشتیاق </a:t>
            </a:r>
            <a:r>
              <a:rPr lang="fa-IR" sz="3600" dirty="0" smtClean="0">
                <a:solidFill>
                  <a:schemeClr val="bg1"/>
                </a:solidFill>
                <a:cs typeface="B Titr" panose="00000700000000000000" pitchFamily="2" charset="-78"/>
              </a:rPr>
              <a:t>شغلی</a:t>
            </a:r>
            <a:endParaRPr lang="fa-IR" dirty="0">
              <a:solidFill>
                <a:schemeClr val="bg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739235"/>
              </p:ext>
            </p:extLst>
          </p:nvPr>
        </p:nvGraphicFramePr>
        <p:xfrm>
          <a:off x="1290918" y="1487605"/>
          <a:ext cx="10062882" cy="694817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044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7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2029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ردیف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عنوان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ساعت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233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پذیرش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8/30-8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233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2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قرائت قران کریم و سرود جمهوری اسلامی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8/40-8/30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9161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3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خیر مقدم و اهداف سمینار توسط مدیرعامل </a:t>
                      </a: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شرکت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9-8/40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233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4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ارائه سخنرانی بخش </a:t>
                      </a: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اول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10/30-9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233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5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استراحت و پذیرایی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11-10/30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9161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6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ارائه سخنرانی بخش </a:t>
                      </a: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دوم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12/30-11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2233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7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نماز- نهار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14-12/30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2233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8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ارائه سخنرانی بخش </a:t>
                      </a: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سوم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15/10-14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2233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9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پرسش و پاسخ و پانل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solidFill>
                            <a:schemeClr val="tx1"/>
                          </a:solidFill>
                          <a:effectLst/>
                          <a:cs typeface="B Titr" panose="00000700000000000000" pitchFamily="2" charset="-78"/>
                        </a:rPr>
                        <a:t>16-15/10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230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0926" y="896816"/>
            <a:ext cx="89050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نام سمینار:اولین سمینار تخصصی مدیریت اشتیاق شغلی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1647" y="1543147"/>
            <a:ext cx="1053318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a-IR" sz="3200" b="1" dirty="0" smtClean="0">
              <a:cs typeface="B Nazanin" panose="00000400000000000000" pitchFamily="2" charset="-78"/>
            </a:endParaRPr>
          </a:p>
          <a:p>
            <a:r>
              <a:rPr lang="fa-IR" sz="32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محل برگزاری</a:t>
            </a:r>
            <a:r>
              <a:rPr lang="fa-IR" sz="3200" b="1" dirty="0" smtClean="0">
                <a:cs typeface="B Nazanin" panose="00000400000000000000" pitchFamily="2" charset="-78"/>
              </a:rPr>
              <a:t>:اصفهان هتل سفیر</a:t>
            </a:r>
          </a:p>
          <a:p>
            <a:r>
              <a:rPr lang="fa-IR" sz="32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تاریخ برگزاری</a:t>
            </a:r>
            <a:r>
              <a:rPr lang="fa-IR" sz="3200" b="1" dirty="0" smtClean="0">
                <a:cs typeface="B Nazanin" panose="00000400000000000000" pitchFamily="2" charset="-78"/>
              </a:rPr>
              <a:t>: 1395/3/10</a:t>
            </a:r>
          </a:p>
          <a:p>
            <a:r>
              <a:rPr lang="fa-IR" sz="32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مدرس</a:t>
            </a:r>
            <a:r>
              <a:rPr lang="fa-IR" sz="3200" b="1" dirty="0" smtClean="0">
                <a:cs typeface="B Nazanin" panose="00000400000000000000" pitchFamily="2" charset="-78"/>
              </a:rPr>
              <a:t>: دکتر ایرج سلطانی</a:t>
            </a:r>
          </a:p>
          <a:p>
            <a:r>
              <a:rPr lang="fa-IR" sz="32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ساعت برگزاری</a:t>
            </a:r>
            <a:r>
              <a:rPr lang="fa-IR" sz="3200" b="1" dirty="0" smtClean="0">
                <a:cs typeface="B Nazanin" panose="00000400000000000000" pitchFamily="2" charset="-78"/>
              </a:rPr>
              <a:t>: از ساعت 8:30 لغایت 16</a:t>
            </a:r>
          </a:p>
          <a:p>
            <a:r>
              <a:rPr lang="fa-IR" sz="32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شرکت کنندگان</a:t>
            </a:r>
            <a:r>
              <a:rPr lang="fa-IR" sz="3200" b="1" dirty="0" smtClean="0">
                <a:cs typeface="B Nazanin" panose="00000400000000000000" pitchFamily="2" charset="-78"/>
              </a:rPr>
              <a:t>: تعداد 120 نفر از مدیران و کارشناسان سازمانهای مختلف  </a:t>
            </a:r>
          </a:p>
          <a:p>
            <a:r>
              <a:rPr lang="fa-IR" sz="3200" b="1" dirty="0" smtClean="0">
                <a:cs typeface="B Nazanin" panose="00000400000000000000" pitchFamily="2" charset="-78"/>
              </a:rPr>
              <a:t>                          دولتی و خصوص</a:t>
            </a:r>
          </a:p>
          <a:p>
            <a:endParaRPr lang="fa-IR" sz="3200" b="1" dirty="0" smtClean="0">
              <a:cs typeface="B Nazanin" panose="00000400000000000000" pitchFamily="2" charset="-78"/>
            </a:endParaRPr>
          </a:p>
          <a:p>
            <a:r>
              <a:rPr lang="fa-IR" sz="32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محور های مباحث تخصصی سمینار</a:t>
            </a:r>
            <a:r>
              <a:rPr lang="fa-IR" sz="3200" b="1" dirty="0" smtClean="0">
                <a:cs typeface="B Nazanin" panose="00000400000000000000" pitchFamily="2" charset="-78"/>
              </a:rPr>
              <a:t>: مفهوم اشتیاق شغلی-اثر بخشی  </a:t>
            </a:r>
          </a:p>
          <a:p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smtClean="0">
                <a:cs typeface="B Nazanin" panose="00000400000000000000" pitchFamily="2" charset="-78"/>
              </a:rPr>
              <a:t>                                                      سازمانی و اشتیاق شغلی-مدلهای  </a:t>
            </a:r>
          </a:p>
          <a:p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smtClean="0">
                <a:cs typeface="B Nazanin" panose="00000400000000000000" pitchFamily="2" charset="-78"/>
              </a:rPr>
              <a:t>                                                     مختلف اشتیاق شغلی-محرک های   </a:t>
            </a:r>
          </a:p>
          <a:p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smtClean="0">
                <a:cs typeface="B Nazanin" panose="00000400000000000000" pitchFamily="2" charset="-78"/>
              </a:rPr>
              <a:t>                                                    اشتیاق شغلی-مراحل ارزیابی سطح  </a:t>
            </a:r>
          </a:p>
          <a:p>
            <a:r>
              <a:rPr lang="fa-IR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 smtClean="0">
                <a:cs typeface="B Nazanin" panose="00000400000000000000" pitchFamily="2" charset="-78"/>
              </a:rPr>
              <a:t>                                                    اشتیاق شغلی کارکنان</a:t>
            </a:r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5587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05720" y="204716"/>
            <a:ext cx="1014483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16510" algn="l"/>
              </a:tabLst>
            </a:pPr>
            <a:r>
              <a:rPr lang="fa-IR" b="1" dirty="0">
                <a:latin typeface="Arial" panose="020B060402020202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همکار گرامی 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>
              <a:lnSpc>
                <a:spcPct val="150000"/>
              </a:lnSpc>
              <a:tabLst>
                <a:tab pos="16510" algn="l"/>
              </a:tabLst>
            </a:pPr>
            <a:r>
              <a:rPr lang="fa-IR" b="1" dirty="0">
                <a:latin typeface="Arial" panose="020B060402020202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با سلام 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>
              <a:lnSpc>
                <a:spcPct val="150000"/>
              </a:lnSpc>
              <a:tabLst>
                <a:tab pos="16510" algn="l"/>
              </a:tabLst>
            </a:pPr>
            <a:r>
              <a:rPr lang="fa-IR" b="1" dirty="0">
                <a:latin typeface="Arial" panose="020B060402020202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لطفاً سوالات پرسشنامه خلاصه مربوط به اشتیاق شغلی را مطالعه و بر اساس واقعیت گزینه ی مورد نظر را انتخاب نمایید.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701096"/>
              </p:ext>
            </p:extLst>
          </p:nvPr>
        </p:nvGraphicFramePr>
        <p:xfrm>
          <a:off x="322730" y="1624084"/>
          <a:ext cx="11227826" cy="7388035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570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88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04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9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245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55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273">
                <a:tc gridSpan="7">
                  <a:txBody>
                    <a:bodyPr/>
                    <a:lstStyle/>
                    <a:p>
                      <a:pPr algn="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شغل :                   مدرک تحصیلی:                              رشته :                             سابقه کار:                        سن :                  </a:t>
                      </a:r>
                      <a:r>
                        <a:rPr lang="fa-IR" sz="1400" dirty="0" smtClean="0">
                          <a:effectLst/>
                          <a:cs typeface="B Titr" panose="00000700000000000000" pitchFamily="2" charset="-78"/>
                        </a:rPr>
                        <a:t>                  </a:t>
                      </a:r>
                      <a:r>
                        <a:rPr lang="ar-SA" sz="1400" dirty="0" smtClean="0">
                          <a:effectLst/>
                          <a:cs typeface="B Titr" panose="00000700000000000000" pitchFamily="2" charset="-78"/>
                        </a:rPr>
                        <a:t> </a:t>
                      </a: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جنس: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718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کاملاً موافقم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 anchor="ctr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موافقم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 anchor="ctr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نسبتاً موافقم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 anchor="ctr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مخالفم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 anchor="ctr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کاملاً مخالفم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 anchor="ctr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شرح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 anchor="ctr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200" dirty="0"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هنگام کار کردن سرشار از انرژی هستم.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هنگام کار کردن احساس قدرت و انرژی می­کنم.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2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صبح که از خواب بر می خیزم دوست دارم سرکار بروم.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3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می توانم مدت زمان طولانی را بدون وقفه کار کنم.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4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سرکار از لحاظ کاری خیلی مقاوم هستم.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5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8670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در کارم همیشه پشت کار دارم حتی اگر اوضاع خیلی خوب نباشد.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6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1691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کاری که انجام می دهم را کاملا معنی دار و هدفمند می دانم.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7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کارم را با علاقه زیادی انجام می دهم.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8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شغلم به من دلگرمی می دهد.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9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به کاری که انجام می دهم افتخار می کنم.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10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889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کارم مرا به تلاش وا می دارد.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kern="100" dirty="0">
                          <a:effectLst/>
                          <a:cs typeface="B Titr" panose="00000700000000000000" pitchFamily="2" charset="-78"/>
                        </a:rPr>
                        <a:t>11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kern="1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kern="1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kern="1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kern="1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kern="1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05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هنگام کار کردن زمان به سرعت می گذرد.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kern="100" dirty="0">
                          <a:effectLst/>
                          <a:cs typeface="B Titr" panose="00000700000000000000" pitchFamily="2" charset="-78"/>
                        </a:rPr>
                        <a:t>12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وقتی کار می کنم هر چیز دیگری را فراموش می کنم.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13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هنگامیکه شدیداً کار می­کنم احساس شادی می­کنم.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14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در کارم غرق می شوم.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15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وقتی کار می کنم از خود بی خود می شوم.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16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5252"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US" sz="1400" b="1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600" b="1" dirty="0">
                          <a:effectLst/>
                          <a:cs typeface="B Titr" panose="00000700000000000000" pitchFamily="2" charset="-78"/>
                        </a:rPr>
                        <a:t>جدا شدن از کارم برایم سخت است.</a:t>
                      </a:r>
                      <a:endParaRPr lang="en-US" sz="105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tc>
                  <a:txBody>
                    <a:bodyPr/>
                    <a:lstStyle/>
                    <a:p>
                      <a:pPr algn="ctr" rtl="1" latinLnBrk="1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ar-SA" sz="1100" b="1" dirty="0">
                          <a:effectLst/>
                          <a:cs typeface="B Titr" panose="00000700000000000000" pitchFamily="2" charset="-78"/>
                        </a:rPr>
                        <a:t>17</a:t>
                      </a:r>
                      <a:endParaRPr lang="en-US" sz="800" b="1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B Titr" panose="00000700000000000000" pitchFamily="2" charset="-78"/>
                      </a:endParaRPr>
                    </a:p>
                  </a:txBody>
                  <a:tcPr marL="56334" marR="56334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86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16155" y="367815"/>
            <a:ext cx="86663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ar-SA" sz="2800" dirty="0">
                <a:latin typeface="Times New Roman" panose="02020603050405020304" pitchFamily="18" charset="0"/>
                <a:ea typeface="Batang" panose="02030600000101010101" pitchFamily="18" charset="-127"/>
                <a:cs typeface="B Titr" panose="00000700000000000000" pitchFamily="2" charset="-78"/>
              </a:rPr>
              <a:t>1) سوالهای 6 -1  جهت سنجش انرژی حرفه ای (</a:t>
            </a:r>
            <a:r>
              <a:rPr lang="ar-SA" sz="28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B Titr" panose="00000700000000000000" pitchFamily="2" charset="-78"/>
              </a:rPr>
              <a:t>توانایی</a:t>
            </a:r>
            <a:r>
              <a:rPr lang="ar-SA" sz="2800" dirty="0">
                <a:latin typeface="Times New Roman" panose="02020603050405020304" pitchFamily="18" charset="0"/>
                <a:ea typeface="Batang" panose="02030600000101010101" pitchFamily="18" charset="-127"/>
                <a:cs typeface="B Titr" panose="00000700000000000000" pitchFamily="2" charset="-78"/>
              </a:rPr>
              <a:t>) </a:t>
            </a:r>
            <a:endParaRPr lang="en-US" sz="1400" dirty="0">
              <a:latin typeface="Times New Roman" panose="02020603050405020304" pitchFamily="18" charset="0"/>
              <a:ea typeface="Batang" panose="02030600000101010101" pitchFamily="18" charset="-127"/>
              <a:cs typeface="B Titr" panose="00000700000000000000" pitchFamily="2" charset="-78"/>
            </a:endParaRPr>
          </a:p>
          <a:p>
            <a:pPr algn="just" latinLnBrk="1">
              <a:lnSpc>
                <a:spcPct val="150000"/>
              </a:lnSpc>
            </a:pPr>
            <a:r>
              <a:rPr lang="ar-SA" sz="2800" dirty="0">
                <a:latin typeface="Times New Roman" panose="02020603050405020304" pitchFamily="18" charset="0"/>
                <a:ea typeface="Batang" panose="02030600000101010101" pitchFamily="18" charset="-127"/>
                <a:cs typeface="B Titr" panose="00000700000000000000" pitchFamily="2" charset="-78"/>
              </a:rPr>
              <a:t>2) سوالهای 11 -7  جهت سنجش فداکاری حرفه ای ( </a:t>
            </a:r>
            <a:r>
              <a:rPr lang="ar-SA" sz="28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B Titr" panose="00000700000000000000" pitchFamily="2" charset="-78"/>
              </a:rPr>
              <a:t>وقف خود</a:t>
            </a:r>
            <a:r>
              <a:rPr lang="ar-SA" sz="2800" dirty="0">
                <a:latin typeface="Times New Roman" panose="02020603050405020304" pitchFamily="18" charset="0"/>
                <a:ea typeface="Batang" panose="02030600000101010101" pitchFamily="18" charset="-127"/>
                <a:cs typeface="B Titr" panose="00000700000000000000" pitchFamily="2" charset="-78"/>
              </a:rPr>
              <a:t>)</a:t>
            </a:r>
            <a:endParaRPr lang="en-US" sz="1400" dirty="0">
              <a:latin typeface="Times New Roman" panose="02020603050405020304" pitchFamily="18" charset="0"/>
              <a:ea typeface="Batang" panose="02030600000101010101" pitchFamily="18" charset="-127"/>
              <a:cs typeface="B Titr" panose="00000700000000000000" pitchFamily="2" charset="-78"/>
            </a:endParaRPr>
          </a:p>
          <a:p>
            <a:pPr algn="just" latinLnBrk="1">
              <a:lnSpc>
                <a:spcPct val="150000"/>
              </a:lnSpc>
            </a:pPr>
            <a:r>
              <a:rPr lang="ar-SA" sz="2800" dirty="0">
                <a:latin typeface="Times New Roman" panose="02020603050405020304" pitchFamily="18" charset="0"/>
                <a:ea typeface="Batang" panose="02030600000101010101" pitchFamily="18" charset="-127"/>
                <a:cs typeface="B Titr" panose="00000700000000000000" pitchFamily="2" charset="-78"/>
              </a:rPr>
              <a:t>3) سوالهای 17 - 12  جهت سنجش شیفتگی حرفه ای ( </a:t>
            </a:r>
            <a:r>
              <a:rPr lang="ar-SA" sz="28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B Titr" panose="00000700000000000000" pitchFamily="2" charset="-78"/>
              </a:rPr>
              <a:t>جذب</a:t>
            </a:r>
            <a:r>
              <a:rPr lang="ar-SA" sz="2800" dirty="0">
                <a:latin typeface="Times New Roman" panose="02020603050405020304" pitchFamily="18" charset="0"/>
                <a:ea typeface="Batang" panose="02030600000101010101" pitchFamily="18" charset="-127"/>
                <a:cs typeface="B Titr" panose="00000700000000000000" pitchFamily="2" charset="-78"/>
              </a:rPr>
              <a:t>)</a:t>
            </a:r>
            <a:endParaRPr lang="en-US" sz="1400" dirty="0">
              <a:effectLst/>
              <a:latin typeface="Times New Roman" panose="02020603050405020304" pitchFamily="18" charset="0"/>
              <a:ea typeface="Batang" panose="02030600000101010101" pitchFamily="18" charset="-127"/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9558" y="3432497"/>
            <a:ext cx="1112292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امتیازات خود را از 17 عبارت فوق با یکدیگر جمع نمایید. حداقل امتیاز ممکن 17 و حداکثر 85 خواهد بود. 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نمره بین  17 تا 34  : اشتیاق شغلی پایین است.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نمره بین 34 تا 51 :  اشتیاق شغلی متوسط است.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نمره بالاتر از 51  : اشتیاق شغلی بالا است 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737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467</Words>
  <Application>Microsoft Office PowerPoint</Application>
  <PresentationFormat>Custom</PresentationFormat>
  <Paragraphs>182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Batang</vt:lpstr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برنامه زمانبندی اولین همایش تخصصی مدیریت اشتیاق شغلی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MAHNAZ SHEIKH</dc:creator>
  <cp:lastModifiedBy>hassan</cp:lastModifiedBy>
  <cp:revision>29</cp:revision>
  <dcterms:created xsi:type="dcterms:W3CDTF">2016-05-26T04:49:32Z</dcterms:created>
  <dcterms:modified xsi:type="dcterms:W3CDTF">2016-06-17T04:36:38Z</dcterms:modified>
</cp:coreProperties>
</file>